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removePersonalInfoOnSave="1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12192000" cy="6858000"/>
  <p:defaultTextStyle>
    <a:defPPr>
      <a:defRPr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howGuides="1" snapToGrid="0">
      <p:cViewPr varScale="1">
        <p:scale>
          <a:sx n="106" d="100"/>
          <a:sy n="106" d="100"/>
        </p:scale>
        <p:origin x="756" y="108"/>
      </p:cViewPr>
      <p:guideLst>
        <p:guide pos="2328" orient="horz"/>
        <p:guide pos="3864"/>
        <p:guide pos="7512"/>
        <p:guide pos="144"/>
        <p:guide pos="624" orient="horz"/>
        <p:guide pos="4056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esProps" Target="presProps.xml" /><Relationship Id="rId14" Type="http://schemas.openxmlformats.org/officeDocument/2006/relationships/tableStyles" Target="tableStyles.xml" /><Relationship Id="rId15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 rtlCol="0"/>
          <a:lstStyle/>
          <a:p>
            <a:pPr>
              <a:defRPr/>
            </a:pPr>
            <a:fld id="{AD487AC8-2E27-4521-B851-B6631051F3D3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 bwMode="auto"/>
        <p:txBody>
          <a:bodyPr rtlCol="0"/>
          <a:lstStyle/>
          <a:p>
            <a:pPr>
              <a:defRPr/>
            </a:pPr>
            <a:fld id="{06FEDF93-2BFD-41CA-ABC7-B039102F3792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 rtlCol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 rtlCol="0"/>
          <a:lstStyle/>
          <a:p>
            <a:pPr>
              <a:defRPr/>
            </a:pPr>
            <a:fld id="{1192B142-FCBD-4EC4-8EEE-20AF3A45CBB5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 bwMode="auto"/>
        <p:txBody>
          <a:bodyPr rtlCol="0"/>
          <a:lstStyle/>
          <a:p>
            <a:pPr>
              <a:defRPr/>
            </a:pPr>
            <a:fld id="{06FEDF93-2BFD-41CA-ABC7-B039102F3792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 rtlCol="0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 rtlCol="0"/>
          <a:lstStyle/>
          <a:p>
            <a:pPr>
              <a:defRPr/>
            </a:pPr>
            <a:fld id="{BD623BE9-F292-4C48-9030-5DC41B0B2C7D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 bwMode="auto"/>
        <p:txBody>
          <a:bodyPr rtlCol="0"/>
          <a:lstStyle/>
          <a:p>
            <a:pPr>
              <a:defRPr/>
            </a:pPr>
            <a:fld id="{06FEDF93-2BFD-41CA-ABC7-B039102F3792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 bwMode="auto"/>
        <p:txBody>
          <a:bodyPr rtlCol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 rtlCol="0"/>
          <a:lstStyle/>
          <a:p>
            <a:pPr>
              <a:defRPr/>
            </a:pPr>
            <a:fld id="{999A523A-9522-4FC8-BF19-7168970C597F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 bwMode="auto"/>
        <p:txBody>
          <a:bodyPr rtlCol="0"/>
          <a:lstStyle/>
          <a:p>
            <a:pPr>
              <a:defRPr/>
            </a:pPr>
            <a:fld id="{06FEDF93-2BFD-41CA-ABC7-B039102F3792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 rtlCol="0"/>
          <a:lstStyle/>
          <a:p>
            <a:pPr>
              <a:defRPr/>
            </a:pPr>
            <a:fld id="{50448D71-62B7-4716-9BB5-CB3D729E920F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 bwMode="auto"/>
        <p:txBody>
          <a:bodyPr rtlCol="0"/>
          <a:lstStyle/>
          <a:p>
            <a:pPr>
              <a:defRPr/>
            </a:pPr>
            <a:fld id="{06FEDF93-2BFD-41CA-ABC7-B039102F3792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 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 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 rtlCol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 rtlCol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 rtlCol="0"/>
          <a:lstStyle/>
          <a:p>
            <a:pPr>
              <a:defRPr/>
            </a:pPr>
            <a:fld id="{170C37C4-1A33-40EC-A67A-49B496E25738}" type="datetime1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 bwMode="auto"/>
        <p:txBody>
          <a:bodyPr rtlCol="0"/>
          <a:lstStyle/>
          <a:p>
            <a:pPr>
              <a:defRPr/>
            </a:pPr>
            <a:fld id="{06FEDF93-2BFD-41CA-ABC7-B039102F3792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 rtlCol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 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 rtlCol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 rtlCol="0"/>
          <a:lstStyle/>
          <a:p>
            <a:pPr>
              <a:defRPr/>
            </a:pPr>
            <a:fld id="{5EB0E952-F832-496E-ABEA-42AE0AFA6CCC}" type="datetime1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 bwMode="auto"/>
        <p:txBody>
          <a:bodyPr rtlCol="0"/>
          <a:lstStyle/>
          <a:p>
            <a:pPr>
              <a:defRPr/>
            </a:pPr>
            <a:fld id="{06FEDF93-2BFD-41CA-ABC7-B039102F3792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 rtlCol="0"/>
          <a:lstStyle/>
          <a:p>
            <a:pPr>
              <a:defRPr/>
            </a:pPr>
            <a:fld id="{ACDD5508-11FB-4992-B00C-2F96E71032D7}" type="datetime1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 bwMode="auto"/>
        <p:txBody>
          <a:bodyPr rtlCol="0"/>
          <a:lstStyle/>
          <a:p>
            <a:pPr>
              <a:defRPr/>
            </a:pPr>
            <a:fld id="{06FEDF93-2BFD-41CA-ABC7-B039102F3792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 rtlCol="0"/>
          <a:lstStyle/>
          <a:p>
            <a:pPr>
              <a:defRPr/>
            </a:pPr>
            <a:fld id="{F236027D-058E-4138-A066-359F07C6D214}" type="datetime1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 bwMode="auto"/>
        <p:txBody>
          <a:bodyPr rtlCol="0"/>
          <a:lstStyle/>
          <a:p>
            <a:pPr>
              <a:defRPr/>
            </a:pPr>
            <a:fld id="{06FEDF93-2BFD-41CA-ABC7-B039102F3792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 rtlCol="0"/>
          <a:lstStyle/>
          <a:p>
            <a:pPr>
              <a:defRPr/>
            </a:pPr>
            <a:fld id="{37510823-F23A-4639-B218-6B9BC0CC18D8}" type="datetime1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 bwMode="auto"/>
        <p:txBody>
          <a:bodyPr rtlCol="0"/>
          <a:lstStyle/>
          <a:p>
            <a:pPr>
              <a:defRPr/>
            </a:pPr>
            <a:fld id="{06FEDF93-2BFD-41CA-ABC7-B039102F3792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 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 rtlCol="0"/>
          <a:lstStyle/>
          <a:p>
            <a:pPr>
              <a:defRPr/>
            </a:pPr>
            <a:fld id="{355D43D7-3745-4F9A-8694-98B1E0E20033}" type="datetime1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 bwMode="auto"/>
        <p:txBody>
          <a:bodyPr rtlCol="0"/>
          <a:lstStyle/>
          <a:p>
            <a:pPr>
              <a:defRPr/>
            </a:pPr>
            <a:fld id="{06FEDF93-2BFD-41CA-ABC7-B039102F3792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119431-1E6E-4E07-A8B6-073D5DF11CA2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6FEDF93-2BFD-41CA-ABC7-B039102F3792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Relationship Id="rId3" Type="http://schemas.openxmlformats.org/officeDocument/2006/relationships/image" Target="../media/image8.jpg"/><Relationship Id="rId4" Type="http://schemas.openxmlformats.org/officeDocument/2006/relationships/image" Target="../media/image9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Relationship Id="rId4" Type="http://schemas.openxmlformats.org/officeDocument/2006/relationships/image" Target="../media/image12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Relationship Id="rId4" Type="http://schemas.openxmlformats.org/officeDocument/2006/relationships/image" Target="../media/image15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pattFill prst="zigZag">
          <a:fgClr>
            <a:schemeClr val="accent3">
              <a:lumMod val="75000"/>
            </a:schemeClr>
          </a:fgClr>
          <a:bgClr>
            <a:schemeClr val="accent3">
              <a:lumMod val="50000"/>
            </a:schemeClr>
          </a:bgClr>
        </a:patt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409575" y="1229598"/>
            <a:ext cx="11393893" cy="2892150"/>
          </a:xfrm>
        </p:spPr>
        <p:txBody>
          <a:bodyPr vertOverflow="overflow" horzOverflow="overflow" vert="horz" wrap="square" lIns="0" tIns="0" rIns="0" bIns="0" numCol="1" spcCol="0" rtlCol="0" fromWordArt="0" anchor="ctr" anchorCtr="0" forceAA="0" compatLnSpc="0">
            <a:spAutoFit/>
          </a:bodyPr>
          <a:lstStyle/>
          <a:p>
            <a:pPr>
              <a:lnSpc>
                <a:spcPct val="114999"/>
              </a:lnSpc>
              <a:defRPr/>
            </a:pPr>
            <a:r>
              <a:rPr lang="ru-RU" sz="5500">
                <a:solidFill>
                  <a:schemeClr val="accent4"/>
                </a:solidFill>
                <a:latin typeface="Times New Roman"/>
                <a:cs typeface="Times New Roman"/>
              </a:rPr>
              <a:t>«</a:t>
            </a:r>
            <a:r>
              <a:rPr lang="ru-RU" sz="5500" b="0">
                <a:solidFill>
                  <a:schemeClr val="accent4"/>
                </a:solidFill>
                <a:latin typeface="Times New Roman"/>
                <a:cs typeface="Times New Roman"/>
              </a:rPr>
              <a:t>Об обеспечении комплексной безопасности детей </a:t>
            </a:r>
            <a:br>
              <a:rPr lang="ru-RU" sz="5500" b="0">
                <a:solidFill>
                  <a:schemeClr val="accent4"/>
                </a:solidFill>
                <a:latin typeface="Times New Roman"/>
                <a:cs typeface="Times New Roman"/>
              </a:rPr>
            </a:br>
            <a:r>
              <a:rPr lang="ru-RU" sz="5500" b="0">
                <a:solidFill>
                  <a:schemeClr val="accent4"/>
                </a:solidFill>
                <a:latin typeface="Times New Roman"/>
                <a:cs typeface="Times New Roman"/>
              </a:rPr>
              <a:t>на объектах социальной сферы»</a:t>
            </a:r>
            <a:endParaRPr sz="5500" b="0">
              <a:latin typeface="Times New Roman"/>
              <a:cs typeface="Times New Roman"/>
            </a:endParaRPr>
          </a:p>
        </p:txBody>
      </p:sp>
      <p:sp>
        <p:nvSpPr>
          <p:cNvPr id="11" name="Заголовок 1"/>
          <p:cNvSpPr txBox="1"/>
          <p:nvPr/>
        </p:nvSpPr>
        <p:spPr bwMode="auto">
          <a:xfrm flipH="0" flipV="0">
            <a:off x="4712267" y="5139575"/>
            <a:ext cx="7213032" cy="150911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ru-RU" sz="2200">
                <a:solidFill>
                  <a:schemeClr val="bg2">
                    <a:lumMod val="90000"/>
                  </a:schemeClr>
                </a:solidFill>
                <a:latin typeface="Times New Roman"/>
                <a:cs typeface="Times New Roman"/>
              </a:rPr>
              <a:t>Начальник </a:t>
            </a:r>
            <a:r>
              <a:rPr lang="ru-RU" sz="2200" b="0" i="0" u="none" strike="noStrike" cap="none" spc="0">
                <a:solidFill>
                  <a:schemeClr val="bg2">
                    <a:lumMod val="90000"/>
                  </a:schemeClr>
                </a:solidFill>
                <a:latin typeface="Times New Roman"/>
                <a:cs typeface="Times New Roman"/>
              </a:rPr>
              <a:t>управления по вопросам культурной политики </a:t>
            </a:r>
            <a:endParaRPr lang="ru-RU" sz="2200" b="0" i="0" u="none" strike="noStrike" cap="none" spc="0">
              <a:solidFill>
                <a:schemeClr val="bg2">
                  <a:lumMod val="90000"/>
                </a:schemeClr>
              </a:solidFill>
              <a:latin typeface="Times New Roman"/>
              <a:cs typeface="Times New Roman"/>
            </a:endParaRPr>
          </a:p>
          <a:p>
            <a:pPr algn="r">
              <a:defRPr/>
            </a:pPr>
            <a:r>
              <a:rPr lang="ru-RU" sz="2200" b="0" i="0" u="none" strike="noStrike" cap="none" spc="0">
                <a:solidFill>
                  <a:schemeClr val="bg2">
                    <a:lumMod val="90000"/>
                  </a:schemeClr>
                </a:solidFill>
                <a:latin typeface="Times New Roman"/>
                <a:cs typeface="Times New Roman"/>
              </a:rPr>
              <a:t>и культурных ценностей</a:t>
            </a:r>
            <a:r>
              <a:rPr lang="ru-RU" sz="2200">
                <a:solidFill>
                  <a:schemeClr val="bg2">
                    <a:lumMod val="9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200">
                <a:solidFill>
                  <a:schemeClr val="bg2">
                    <a:lumMod val="90000"/>
                  </a:schemeClr>
                </a:solidFill>
                <a:latin typeface="Times New Roman"/>
                <a:cs typeface="Times New Roman"/>
              </a:rPr>
              <a:t>Департамента </a:t>
            </a:r>
            <a:r>
              <a:rPr lang="ru-RU" sz="2200" b="0" i="0" u="none" strike="noStrike" cap="none" spc="0">
                <a:solidFill>
                  <a:schemeClr val="bg2">
                    <a:lumMod val="90000"/>
                  </a:schemeClr>
                </a:solidFill>
                <a:latin typeface="Times New Roman"/>
                <a:ea typeface="Times New Roman"/>
                <a:cs typeface="Times New Roman"/>
              </a:rPr>
              <a:t>культуры </a:t>
            </a:r>
            <a:br>
              <a:rPr lang="ru-RU" sz="2200" b="0" i="0" u="none" strike="noStrike" cap="none" spc="0">
                <a:solidFill>
                  <a:schemeClr val="bg2">
                    <a:lumMod val="9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b="0" i="0" u="none" strike="noStrike" cap="none" spc="0">
                <a:solidFill>
                  <a:schemeClr val="bg2">
                    <a:lumMod val="90000"/>
                  </a:schemeClr>
                </a:solidFill>
                <a:latin typeface="Times New Roman"/>
                <a:ea typeface="Times New Roman"/>
                <a:cs typeface="Times New Roman"/>
              </a:rPr>
              <a:t>Ханты-Мансийского автономного </a:t>
            </a:r>
            <a:r>
              <a:rPr lang="ru-RU" sz="2200" b="0" i="0" u="none" strike="noStrike" cap="none" spc="0">
                <a:solidFill>
                  <a:schemeClr val="bg2">
                    <a:lumMod val="90000"/>
                  </a:schemeClr>
                </a:solidFill>
                <a:latin typeface="Times New Roman"/>
                <a:ea typeface="Times New Roman"/>
                <a:cs typeface="Times New Roman"/>
              </a:rPr>
              <a:t>округа – Югры</a:t>
            </a:r>
            <a:r>
              <a:rPr lang="ru-RU" sz="2200">
                <a:solidFill>
                  <a:schemeClr val="bg2">
                    <a:lumMod val="90000"/>
                  </a:schemeClr>
                </a:solidFill>
                <a:latin typeface="Times New Roman"/>
                <a:cs typeface="Times New Roman"/>
              </a:rPr>
              <a:t> </a:t>
            </a:r>
            <a:endParaRPr sz="2200" b="0" i="0" u="none" strike="noStrike" cap="none" spc="0">
              <a:solidFill>
                <a:schemeClr val="bg2">
                  <a:lumMod val="90000"/>
                </a:schemeClr>
              </a:solidFill>
              <a:latin typeface="Times New Roman"/>
              <a:cs typeface="Times New Roman"/>
            </a:endParaRPr>
          </a:p>
          <a:p>
            <a:pPr algn="r">
              <a:defRPr/>
            </a:pPr>
            <a:endParaRPr sz="2200">
              <a:solidFill>
                <a:schemeClr val="bg2">
                  <a:lumMod val="90000"/>
                </a:schemeClr>
              </a:solidFill>
              <a:latin typeface="Times New Roman"/>
              <a:cs typeface="Times New Roman"/>
            </a:endParaRPr>
          </a:p>
          <a:p>
            <a:pPr algn="r">
              <a:defRPr/>
            </a:pPr>
            <a:r>
              <a:rPr lang="ru-RU" sz="2200">
                <a:solidFill>
                  <a:schemeClr val="bg2">
                    <a:lumMod val="90000"/>
                  </a:schemeClr>
                </a:solidFill>
                <a:latin typeface="Times New Roman"/>
                <a:cs typeface="Times New Roman"/>
              </a:rPr>
              <a:t>Надежда </a:t>
            </a:r>
            <a:r>
              <a:rPr lang="ru-RU" sz="2200">
                <a:solidFill>
                  <a:schemeClr val="bg2">
                    <a:lumMod val="90000"/>
                  </a:schemeClr>
                </a:solidFill>
                <a:latin typeface="Times New Roman"/>
                <a:cs typeface="Times New Roman"/>
              </a:rPr>
              <a:t>Владимировна Курасанова</a:t>
            </a:r>
            <a:r>
              <a:rPr lang="ru-RU" sz="2800">
                <a:solidFill>
                  <a:schemeClr val="bg1">
                    <a:lumMod val="95000"/>
                  </a:schemeClr>
                </a:solidFill>
                <a:latin typeface="Times New Roman"/>
                <a:cs typeface="Times New Roman"/>
              </a:rPr>
              <a:t> </a:t>
            </a:r>
            <a:endParaRPr lang="ru-RU" sz="2800">
              <a:solidFill>
                <a:schemeClr val="bg1">
                  <a:lumMod val="9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728444682" name="Прямая соединительная линия 7"/>
          <p:cNvCxnSpPr>
            <a:cxnSpLocks/>
          </p:cNvCxnSpPr>
          <p:nvPr/>
        </p:nvCxnSpPr>
        <p:spPr bwMode="auto">
          <a:xfrm>
            <a:off x="8057178" y="717285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734700" name="Прямая соединительная линия 13"/>
          <p:cNvCxnSpPr>
            <a:cxnSpLocks/>
          </p:cNvCxnSpPr>
          <p:nvPr/>
        </p:nvCxnSpPr>
        <p:spPr bwMode="auto">
          <a:xfrm>
            <a:off x="0" y="717285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8455645" name="TextBox 758455644"/>
          <p:cNvSpPr txBox="1"/>
          <p:nvPr/>
        </p:nvSpPr>
        <p:spPr bwMode="auto">
          <a:xfrm>
            <a:off x="4086224" y="2164171"/>
            <a:ext cx="3914784" cy="22863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0" lvl="0" indent="0" algn="ctr">
              <a:spcBef>
                <a:spcPts val="0"/>
              </a:spcBef>
              <a:buNone/>
              <a:defRPr/>
            </a:pPr>
            <a:r>
              <a:rPr lang="ru-RU" sz="4800" b="1" i="0">
                <a:latin typeface="Times New Roman"/>
                <a:cs typeface="Times New Roman"/>
              </a:rPr>
              <a:t>Благодарю</a:t>
            </a:r>
            <a:endParaRPr sz="4800" b="1" i="0">
              <a:latin typeface="Times New Roman"/>
              <a:cs typeface="Times New Roman"/>
            </a:endParaRPr>
          </a:p>
          <a:p>
            <a:pPr marL="0" lvl="0" indent="0" algn="ctr">
              <a:spcBef>
                <a:spcPts val="0"/>
              </a:spcBef>
              <a:buNone/>
              <a:defRPr/>
            </a:pPr>
            <a:endParaRPr sz="4800" b="1" i="0">
              <a:latin typeface="Times New Roman"/>
              <a:cs typeface="Times New Roman"/>
            </a:endParaRPr>
          </a:p>
          <a:p>
            <a:pPr marL="0" lvl="0" indent="0" algn="ctr">
              <a:spcBef>
                <a:spcPts val="0"/>
              </a:spcBef>
              <a:buNone/>
              <a:defRPr/>
            </a:pPr>
            <a:r>
              <a:rPr lang="ru-RU" sz="4800" b="1" i="0">
                <a:latin typeface="Times New Roman"/>
                <a:cs typeface="Times New Roman"/>
              </a:rPr>
              <a:t>за внимание!</a:t>
            </a:r>
            <a:endParaRPr sz="4800" b="1" i="0">
              <a:latin typeface="Times New Roman"/>
              <a:cs typeface="Times New Roman"/>
            </a:endParaRPr>
          </a:p>
        </p:txBody>
      </p:sp>
      <p:cxnSp>
        <p:nvCxnSpPr>
          <p:cNvPr id="1248571413" name="Прямая соединительная линия 13"/>
          <p:cNvCxnSpPr>
            <a:cxnSpLocks/>
          </p:cNvCxnSpPr>
          <p:nvPr/>
        </p:nvCxnSpPr>
        <p:spPr bwMode="auto">
          <a:xfrm>
            <a:off x="0" y="5622466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903489" name="Заголовок 1"/>
          <p:cNvSpPr txBox="1"/>
          <p:nvPr/>
        </p:nvSpPr>
        <p:spPr bwMode="auto">
          <a:xfrm>
            <a:off x="380999" y="342899"/>
            <a:ext cx="9831588" cy="76845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br>
              <a:rPr lang="ru-RU" sz="2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44873064" name="Прямая соединительная линия 13"/>
          <p:cNvCxnSpPr>
            <a:cxnSpLocks/>
          </p:cNvCxnSpPr>
          <p:nvPr/>
        </p:nvCxnSpPr>
        <p:spPr bwMode="auto">
          <a:xfrm flipH="1">
            <a:off x="8168756" y="5622466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28601" y="695326"/>
            <a:ext cx="5034336" cy="34861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37465" y="3583685"/>
            <a:ext cx="6262099" cy="3015861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/>
          <p:nvPr/>
        </p:nvSpPr>
        <p:spPr bwMode="auto">
          <a:xfrm>
            <a:off x="228600" y="190500"/>
            <a:ext cx="11734799" cy="7755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br>
              <a:rPr lang="ru-RU" sz="2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Заголовок 1"/>
          <p:cNvSpPr txBox="1"/>
          <p:nvPr/>
        </p:nvSpPr>
        <p:spPr bwMode="auto">
          <a:xfrm>
            <a:off x="5372100" y="779097"/>
            <a:ext cx="6591300" cy="221599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  <a:defRPr/>
            </a:pPr>
            <a:r>
              <a:rPr lang="ru-RU" sz="1600">
                <a:latin typeface="Times New Roman"/>
                <a:cs typeface="Times New Roman"/>
              </a:rPr>
              <a:t>	Департаментом культуры в соответствии с планом проводятся комиссионные проверки деятельности подведомственных учреждений культуры, их антитеррористической защиты </a:t>
            </a:r>
            <a:br>
              <a:rPr lang="ru-RU" sz="1600">
                <a:latin typeface="Times New Roman"/>
                <a:cs typeface="Times New Roman"/>
              </a:rPr>
            </a:br>
            <a:r>
              <a:rPr lang="ru-RU" sz="1600">
                <a:latin typeface="Times New Roman"/>
                <a:cs typeface="Times New Roman"/>
              </a:rPr>
              <a:t>и комплексной безопасности. Осуществляется контроль за работой </a:t>
            </a:r>
            <a:br>
              <a:rPr lang="ru-RU" sz="1600">
                <a:latin typeface="Times New Roman"/>
                <a:cs typeface="Times New Roman"/>
              </a:rPr>
            </a:br>
            <a:r>
              <a:rPr lang="ru-RU" sz="1600">
                <a:latin typeface="Times New Roman"/>
                <a:cs typeface="Times New Roman"/>
              </a:rPr>
              <a:t>по указанному направлению на объектах культуры в муниципальных образованиях автономного круга.</a:t>
            </a:r>
            <a:endParaRPr lang="ru-RU" sz="1600">
              <a:solidFill>
                <a:schemeClr val="bg1">
                  <a:lumMod val="95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241814" y="2994112"/>
            <a:ext cx="5636483" cy="3752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/>
          <p:nvPr/>
        </p:nvSpPr>
        <p:spPr bwMode="auto">
          <a:xfrm>
            <a:off x="228600" y="190500"/>
            <a:ext cx="11734799" cy="7755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br>
              <a:rPr lang="ru-RU" sz="2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Заголовок 1"/>
          <p:cNvSpPr txBox="1"/>
          <p:nvPr/>
        </p:nvSpPr>
        <p:spPr bwMode="auto">
          <a:xfrm>
            <a:off x="400050" y="3598497"/>
            <a:ext cx="6591300" cy="258532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  <a:defRPr/>
            </a:pPr>
            <a:r>
              <a:rPr lang="ru-RU" sz="1600">
                <a:latin typeface="Times New Roman"/>
                <a:cs typeface="Times New Roman"/>
              </a:rPr>
              <a:t>	Результаты недостатков, выявленных при обследовании защищенности и безопасности объектов, расположенных на территории автономного округа, предоставляются заместителю Губернатора автономного округа, руководителю постоянно действующей рабочей группы Антитеррористической комиссии автономного округа </a:t>
            </a:r>
            <a:br>
              <a:rPr lang="ru-RU" sz="1600">
                <a:latin typeface="Times New Roman"/>
                <a:cs typeface="Times New Roman"/>
              </a:rPr>
            </a:br>
            <a:r>
              <a:rPr lang="ru-RU" sz="1600">
                <a:latin typeface="Times New Roman"/>
                <a:cs typeface="Times New Roman"/>
              </a:rPr>
              <a:t>и рассматриваются персонально, по каждому выявленному случаю </a:t>
            </a:r>
            <a:br>
              <a:rPr lang="ru-RU" sz="1600">
                <a:latin typeface="Times New Roman"/>
                <a:cs typeface="Times New Roman"/>
              </a:rPr>
            </a:br>
            <a:r>
              <a:rPr lang="ru-RU" sz="1600">
                <a:latin typeface="Times New Roman"/>
                <a:cs typeface="Times New Roman"/>
              </a:rPr>
              <a:t>с принятием мер реагирования согласно принятого решения.</a:t>
            </a: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349417" y="966096"/>
            <a:ext cx="4505340" cy="50186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226964" y="3261406"/>
            <a:ext cx="3750815" cy="32595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97502" y="674342"/>
            <a:ext cx="5198497" cy="29241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/>
          <p:nvPr/>
        </p:nvSpPr>
        <p:spPr bwMode="auto">
          <a:xfrm>
            <a:off x="228600" y="190500"/>
            <a:ext cx="11734799" cy="7755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br>
              <a:rPr lang="ru-RU" sz="2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Заголовок 1"/>
          <p:cNvSpPr txBox="1"/>
          <p:nvPr/>
        </p:nvSpPr>
        <p:spPr bwMode="auto">
          <a:xfrm>
            <a:off x="304799" y="740997"/>
            <a:ext cx="8562975" cy="254108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  <a:defRPr/>
            </a:pPr>
            <a:r>
              <a:rPr lang="ru-RU" sz="1600">
                <a:latin typeface="Times New Roman"/>
                <a:cs typeface="Times New Roman"/>
              </a:rPr>
              <a:t>	В соответствии с распоряжением Губернатора автономного округа от 17 августа </a:t>
            </a:r>
            <a:br>
              <a:rPr lang="ru-RU" sz="1600">
                <a:latin typeface="Times New Roman"/>
                <a:cs typeface="Times New Roman"/>
              </a:rPr>
            </a:br>
            <a:r>
              <a:rPr lang="ru-RU" sz="1600">
                <a:latin typeface="Times New Roman"/>
                <a:cs typeface="Times New Roman"/>
              </a:rPr>
              <a:t>2020 года № 201-рг «О Плане комплексных мероприятий по профилактике терроризма </a:t>
            </a:r>
            <a:br>
              <a:rPr lang="ru-RU" sz="1600">
                <a:latin typeface="Times New Roman"/>
                <a:cs typeface="Times New Roman"/>
              </a:rPr>
            </a:br>
            <a:r>
              <a:rPr lang="ru-RU" sz="1600">
                <a:latin typeface="Times New Roman"/>
                <a:cs typeface="Times New Roman"/>
              </a:rPr>
              <a:t>и реализации в Ханты-Мансийском автономном округе Концепции противодействия терроризму </a:t>
            </a:r>
            <a:br>
              <a:rPr lang="ru-RU" sz="1600">
                <a:latin typeface="Times New Roman"/>
                <a:cs typeface="Times New Roman"/>
              </a:rPr>
            </a:br>
            <a:r>
              <a:rPr lang="ru-RU" sz="1600">
                <a:latin typeface="Times New Roman"/>
                <a:cs typeface="Times New Roman"/>
              </a:rPr>
              <a:t>в Российской Федерации на 2021 - 2025 годы» подведомственными учреждениями проводится мониторинг текущего состояния инженерно-технической укрепленности, антитеррористической защищенности и комплексной безопасности на соответствие требованиям федерального законодательства.</a:t>
            </a: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970596" y="740997"/>
            <a:ext cx="2992803" cy="29928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24816" y="3282077"/>
            <a:ext cx="6037969" cy="33963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315729" y="3095643"/>
            <a:ext cx="3656542" cy="35827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/>
          <p:nvPr/>
        </p:nvSpPr>
        <p:spPr bwMode="auto">
          <a:xfrm>
            <a:off x="228600" y="190500"/>
            <a:ext cx="11734799" cy="7755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br>
              <a:rPr lang="ru-RU" sz="2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Заголовок 1"/>
          <p:cNvSpPr txBox="1"/>
          <p:nvPr/>
        </p:nvSpPr>
        <p:spPr bwMode="auto">
          <a:xfrm>
            <a:off x="3837062" y="3979497"/>
            <a:ext cx="8059662" cy="258532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  <a:defRPr/>
            </a:pPr>
            <a:r>
              <a:rPr lang="ru-RU" sz="1600">
                <a:latin typeface="Times New Roman"/>
                <a:cs typeface="Times New Roman"/>
              </a:rPr>
              <a:t>	Проводятся тренировочные занятия по эвакуации учащихся, воспитанников, работников и посетителей объектов образовательного и социально-культурного назначения </a:t>
            </a:r>
            <a:br>
              <a:rPr lang="ru-RU" sz="1600">
                <a:latin typeface="Times New Roman"/>
                <a:cs typeface="Times New Roman"/>
              </a:rPr>
            </a:br>
            <a:r>
              <a:rPr lang="ru-RU" sz="1600">
                <a:latin typeface="Times New Roman"/>
                <a:cs typeface="Times New Roman"/>
              </a:rPr>
              <a:t>в случае возникновения чрезвычайных ситуаций. В ходе проведения занятий моделируются различные ситуации с дальнейшим наращиванием (осложнением) обстановки: изменения маршрутов и районов эвакуации, видов и мест возникновения чрезвычайной ситуации, климатических и временных условий, а также проработки вопросов размещения, обогрева </a:t>
            </a:r>
            <a:br>
              <a:rPr lang="ru-RU" sz="1600">
                <a:latin typeface="Times New Roman"/>
                <a:cs typeface="Times New Roman"/>
              </a:rPr>
            </a:br>
            <a:r>
              <a:rPr lang="ru-RU" sz="1600">
                <a:latin typeface="Times New Roman"/>
                <a:cs typeface="Times New Roman"/>
              </a:rPr>
              <a:t>и питания эвакуируемых.</a:t>
            </a: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28601" y="695325"/>
            <a:ext cx="6540500" cy="29432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997701" y="890138"/>
            <a:ext cx="4636934" cy="30893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43141" y="3909322"/>
            <a:ext cx="3588397" cy="23614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/>
          <p:nvPr/>
        </p:nvSpPr>
        <p:spPr bwMode="auto">
          <a:xfrm>
            <a:off x="228600" y="190500"/>
            <a:ext cx="11734799" cy="7755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br>
              <a:rPr lang="ru-RU" sz="2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Заголовок 1"/>
          <p:cNvSpPr txBox="1"/>
          <p:nvPr/>
        </p:nvSpPr>
        <p:spPr bwMode="auto">
          <a:xfrm>
            <a:off x="3333749" y="3979497"/>
            <a:ext cx="8562975" cy="258532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  <a:defRPr/>
            </a:pPr>
            <a:r>
              <a:rPr lang="ru-RU" sz="1600">
                <a:latin typeface="Times New Roman"/>
                <a:cs typeface="Times New Roman"/>
              </a:rPr>
              <a:t>	В ходе подготовки и проведения официальных мероприятий с массовым пребыванием граждан учреждениями дополнительно разрабатываются и принимаются меры по обеспечению безопасности: дополнительно привлекаются силы частных охранных организаций, обеспечивающих безопасность, проверяются системы оповещения, корректируются </a:t>
            </a:r>
            <a:br>
              <a:rPr lang="ru-RU" sz="1600">
                <a:latin typeface="Times New Roman"/>
                <a:cs typeface="Times New Roman"/>
              </a:rPr>
            </a:br>
            <a:r>
              <a:rPr lang="ru-RU" sz="1600">
                <a:latin typeface="Times New Roman"/>
                <a:cs typeface="Times New Roman"/>
              </a:rPr>
              <a:t>и отрабатываются планы при возникновении внештатных ситуаций, разработаны актуальные схемы взаимодействия с силовыми структурами и иными ведомствами, с лицами, участвующими в официальных торжествах, проводятся инструктажи.</a:t>
            </a: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605644" y="713677"/>
            <a:ext cx="4949139" cy="32983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3038" y="635723"/>
            <a:ext cx="5580665" cy="33763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28600" y="3429000"/>
            <a:ext cx="3016171" cy="3228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/>
          <p:nvPr/>
        </p:nvSpPr>
        <p:spPr bwMode="auto">
          <a:xfrm>
            <a:off x="228600" y="190500"/>
            <a:ext cx="11734799" cy="7755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br>
              <a:rPr lang="ru-RU" sz="2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Заголовок 1"/>
          <p:cNvSpPr txBox="1"/>
          <p:nvPr/>
        </p:nvSpPr>
        <p:spPr bwMode="auto">
          <a:xfrm>
            <a:off x="409574" y="702897"/>
            <a:ext cx="11275293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  <a:defRPr/>
            </a:pPr>
            <a:r>
              <a:rPr lang="ru-RU" sz="1600">
                <a:latin typeface="Times New Roman"/>
                <a:cs typeface="Times New Roman"/>
              </a:rPr>
              <a:t>	При организации мероприятий на объектах культуры выполняются требования, предусмотренные распоряжением Правительства автономного округа от 01 июня 2012 года </a:t>
            </a:r>
            <a:r>
              <a:rPr lang="ru-RU" sz="1600">
                <a:latin typeface="Times New Roman"/>
                <a:cs typeface="Times New Roman"/>
              </a:rPr>
              <a:t>№ </a:t>
            </a:r>
            <a:r>
              <a:rPr lang="ru-RU" sz="1600">
                <a:latin typeface="Times New Roman"/>
                <a:cs typeface="Times New Roman"/>
              </a:rPr>
              <a:t>311-рп «О дополнительных мерах обеспечения безопасности </a:t>
            </a:r>
            <a:br>
              <a:rPr lang="ru-RU" sz="1600">
                <a:latin typeface="Times New Roman"/>
                <a:cs typeface="Times New Roman"/>
              </a:rPr>
            </a:br>
            <a:r>
              <a:rPr lang="ru-RU" sz="1600">
                <a:latin typeface="Times New Roman"/>
                <a:cs typeface="Times New Roman"/>
              </a:rPr>
              <a:t>на </a:t>
            </a:r>
            <a:r>
              <a:rPr lang="ru-RU" sz="1600">
                <a:latin typeface="Times New Roman"/>
                <a:cs typeface="Times New Roman"/>
              </a:rPr>
              <a:t>объектах с массовым пребыванием граждан, расположенных на территории автономного округа».</a:t>
            </a: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09574" y="1990890"/>
            <a:ext cx="5949581" cy="45417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59155" y="1851938"/>
            <a:ext cx="5604244" cy="4819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65319" y="847474"/>
            <a:ext cx="6209485" cy="4303948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Заголовок 1"/>
          <p:cNvSpPr txBox="1"/>
          <p:nvPr/>
        </p:nvSpPr>
        <p:spPr bwMode="auto">
          <a:xfrm>
            <a:off x="228601" y="522898"/>
            <a:ext cx="7543800" cy="32457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  <a:defRPr/>
            </a:pPr>
            <a:r>
              <a:rPr lang="ru-RU" sz="1600">
                <a:latin typeface="Times New Roman"/>
                <a:cs typeface="Times New Roman"/>
              </a:rPr>
              <a:t>		</a:t>
            </a:r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685577" y="2633632"/>
            <a:ext cx="5958578" cy="39699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/>
          <p:nvPr/>
        </p:nvSpPr>
        <p:spPr bwMode="auto">
          <a:xfrm>
            <a:off x="228600" y="190500"/>
            <a:ext cx="11734799" cy="7755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br>
              <a:rPr lang="ru-RU" sz="28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25924" y="1208345"/>
            <a:ext cx="6473228" cy="537149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432080" y="855297"/>
            <a:ext cx="6192546" cy="41257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Custom 73">
      <a:dk1>
        <a:srgbClr val="000000"/>
      </a:dk1>
      <a:lt1>
        <a:sysClr val="window" lastClr="FFFFFF"/>
      </a:lt1>
      <a:dk2>
        <a:srgbClr val="585858"/>
      </a:dk2>
      <a:lt2>
        <a:srgbClr val="E3E3E3"/>
      </a:lt2>
      <a:accent1>
        <a:srgbClr val="E20613"/>
      </a:accent1>
      <a:accent2>
        <a:srgbClr val="A9C038"/>
      </a:accent2>
      <a:accent3>
        <a:srgbClr val="11AEC7"/>
      </a:accent3>
      <a:accent4>
        <a:srgbClr val="F59F26"/>
      </a:accent4>
      <a:accent5>
        <a:srgbClr val="0062A9"/>
      </a:accent5>
      <a:accent6>
        <a:srgbClr val="EB6047"/>
      </a:accent6>
      <a:hlink>
        <a:srgbClr val="8ED9F6"/>
      </a:hlink>
      <a:folHlink>
        <a:srgbClr val="C00000"/>
      </a:folHlink>
    </a:clrScheme>
    <a:fontScheme name="Modern 01">
      <a:majorFont>
        <a:latin typeface="Century Gothic"/>
        <a:ea typeface="Arial"/>
        <a:cs typeface="Arial"/>
      </a:majorFont>
      <a:minorFont>
        <a:latin typeface="Segoe UI Light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Анализ проекта, от 24Slides</Template>
  <TotalTime>0</TotalTime>
  <Words>0</Words>
  <Application>Р7-Офис/7.3.0.0</Application>
  <DocSecurity>0</DocSecurity>
  <PresentationFormat>Широкоэкранный</PresentationFormat>
  <Paragraphs>0</Paragraphs>
  <Slides>10</Slides>
  <Notes>10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3</cp:revision>
  <dcterms:created xsi:type="dcterms:W3CDTF">2023-06-15T07:33:57Z</dcterms:created>
  <dcterms:modified xsi:type="dcterms:W3CDTF">2023-06-29T12:14:22Z</dcterms:modified>
  <cp:category/>
  <cp:contentStatus/>
  <cp:version/>
</cp:coreProperties>
</file>